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1" r:id="rId3"/>
    <p:sldId id="294" r:id="rId4"/>
    <p:sldId id="295" r:id="rId5"/>
    <p:sldId id="273" r:id="rId6"/>
    <p:sldId id="300" r:id="rId7"/>
    <p:sldId id="288" r:id="rId8"/>
    <p:sldId id="297" r:id="rId9"/>
    <p:sldId id="279" r:id="rId10"/>
    <p:sldId id="265" r:id="rId1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6739" autoAdjust="0"/>
    <p:restoredTop sz="80098" autoAdjust="0"/>
  </p:normalViewPr>
  <p:slideViewPr>
    <p:cSldViewPr>
      <p:cViewPr>
        <p:scale>
          <a:sx n="79" d="100"/>
          <a:sy n="79" d="100"/>
        </p:scale>
        <p:origin x="-228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r">
              <a:defRPr sz="1200"/>
            </a:lvl1pPr>
          </a:lstStyle>
          <a:p>
            <a:fld id="{4ADA5235-6D84-49F6-A52B-0EE84FA294F3}" type="datetimeFigureOut">
              <a:rPr lang="en-CA" smtClean="0"/>
              <a:pPr/>
              <a:t>2016-05-16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r">
              <a:defRPr sz="1200"/>
            </a:lvl1pPr>
          </a:lstStyle>
          <a:p>
            <a:fld id="{FBC66A50-A731-4DFC-8DBD-F513C91825A3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798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1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/>
          <a:lstStyle>
            <a:lvl1pPr algn="r">
              <a:defRPr sz="1200"/>
            </a:lvl1pPr>
          </a:lstStyle>
          <a:p>
            <a:fld id="{7612F229-8355-41A5-8EB9-90BF9CC99997}" type="datetimeFigureOut">
              <a:rPr lang="en-CA" smtClean="0"/>
              <a:pPr/>
              <a:t>2016-05-16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6" tIns="48328" rIns="96656" bIns="48328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656" tIns="48328" rIns="96656" bIns="4832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4"/>
            <a:ext cx="3169920" cy="480060"/>
          </a:xfrm>
          <a:prstGeom prst="rect">
            <a:avLst/>
          </a:prstGeom>
        </p:spPr>
        <p:txBody>
          <a:bodyPr vert="horz" lIns="96656" tIns="48328" rIns="96656" bIns="48328" rtlCol="0" anchor="b"/>
          <a:lstStyle>
            <a:lvl1pPr algn="r">
              <a:defRPr sz="1200"/>
            </a:lvl1pPr>
          </a:lstStyle>
          <a:p>
            <a:fld id="{24B41B43-4917-488B-A61E-DCBF81E3E67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9030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0969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6627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4505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b="1" dirty="0" smtClean="0"/>
              <a:t>To Provide: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en-US" sz="1200" dirty="0" smtClean="0"/>
              <a:t>Awareness - An </a:t>
            </a:r>
            <a:r>
              <a:rPr lang="en-US" sz="1200" b="1" dirty="0" smtClean="0"/>
              <a:t>awareness</a:t>
            </a:r>
            <a:r>
              <a:rPr lang="en-US" sz="1200" dirty="0" smtClean="0"/>
              <a:t> of breeding bird species most likely to be affected by forestry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en-US" sz="1200" dirty="0" smtClean="0"/>
              <a:t>Minimize Options to </a:t>
            </a:r>
            <a:r>
              <a:rPr lang="en-US" sz="1200" b="1" dirty="0" smtClean="0"/>
              <a:t>minimize the likelihood </a:t>
            </a:r>
            <a:r>
              <a:rPr lang="en-US" sz="1200" dirty="0" smtClean="0"/>
              <a:t>of incidental take</a:t>
            </a:r>
            <a:endParaRPr lang="en-CA" sz="1200" dirty="0" smtClean="0"/>
          </a:p>
          <a:p>
            <a:pPr marL="342900" lvl="0" indent="-342900">
              <a:buFont typeface="Wingdings" pitchFamily="2" charset="2"/>
              <a:buChar char="Ø"/>
            </a:pPr>
            <a:r>
              <a:rPr lang="en-US" sz="1200" dirty="0" smtClean="0"/>
              <a:t>Options to manage breeding </a:t>
            </a:r>
            <a:r>
              <a:rPr lang="en-US" sz="1200" b="1" i="1" dirty="0" smtClean="0"/>
              <a:t>habitat </a:t>
            </a:r>
            <a:r>
              <a:rPr lang="en-US" sz="1200" b="1" dirty="0" smtClean="0"/>
              <a:t>supply</a:t>
            </a:r>
            <a:r>
              <a:rPr lang="en-US" sz="1200" dirty="0" smtClean="0"/>
              <a:t> for groups of species of most concern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en-US" sz="1200" dirty="0" smtClean="0"/>
              <a:t>Options to </a:t>
            </a:r>
            <a:r>
              <a:rPr lang="en-US" sz="1200" b="1" dirty="0" smtClean="0"/>
              <a:t>assess and monitor </a:t>
            </a:r>
            <a:r>
              <a:rPr lang="en-US" sz="1200" dirty="0" smtClean="0"/>
              <a:t>habitat supply and species to inform future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6627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4505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6238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6238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6238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5321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41B43-4917-488B-A61E-DCBF81E3E67C}" type="slidenum">
              <a:rPr lang="en-CA" smtClean="0"/>
              <a:pPr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2960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7B1C74-87D7-41AA-A2F4-D18617D696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3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1A78D-6D62-4996-987E-4252C78E7A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11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19D51-AE9E-4551-8648-E60F169F2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81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1D494-6547-4451-B0DB-9EF01F9D73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18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63B15-5E51-4633-98C0-8E392E5A1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01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F0A66-C5B6-49DF-9CF0-4109CD4EBA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72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AD09A-6469-49F1-962B-456A1AEC6D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72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6BE3F0-BA6B-4E69-8B0C-E4324BCB2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59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C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53D59-FB92-4C06-BEFF-01CF448045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BE6216-AFCB-4B4C-A6ED-E668972CB6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9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A70DA-819D-46A0-BD02-C3DB5CA97D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575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r>
              <a:rPr lang="en-US" noProof="0" smtClean="0"/>
              <a:t>Click icon to add chart</a:t>
            </a:r>
            <a:endParaRPr lang="en-CA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099FD-81FF-4A7C-BA75-6F2D16DF89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054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1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9400" y="6400800"/>
            <a:ext cx="35052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 b="1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438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8107341-62A6-4A51-BBCE-432FD38CE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10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arrett\AppData\Local\Temp\Rar$DIa0.640\ofor_identity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96752" y="0"/>
            <a:ext cx="12312388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-2196752" y="476672"/>
            <a:ext cx="12312388" cy="4044184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36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Options for Forest Bird Management</a:t>
            </a: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16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8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Coastal Operational Issues Forum</a:t>
            </a:r>
          </a:p>
          <a:p>
            <a:pPr marL="342900" lvl="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March 31, 2016</a:t>
            </a: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en-US" sz="2400" dirty="0" smtClean="0">
              <a:solidFill>
                <a:schemeClr val="bg1"/>
              </a:solidFill>
            </a:endParaRPr>
          </a:p>
        </p:txBody>
      </p:sp>
      <p:pic>
        <p:nvPicPr>
          <p:cNvPr id="9" name="Picture 8" descr="TransparentLogo-01.png"/>
          <p:cNvPicPr>
            <a:picLocks noChangeAspect="1"/>
          </p:cNvPicPr>
          <p:nvPr/>
        </p:nvPicPr>
        <p:blipFill>
          <a:blip r:embed="rId4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700808"/>
            <a:ext cx="446449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1. Issues/background</a:t>
            </a:r>
          </a:p>
          <a:p>
            <a:endParaRPr lang="en-US" dirty="0" smtClean="0">
              <a:latin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</a:rPr>
              <a:t>2. Approach</a:t>
            </a:r>
          </a:p>
          <a:p>
            <a:endParaRPr lang="en-US" dirty="0" smtClean="0">
              <a:latin typeface="Calibri" pitchFamily="34" charset="0"/>
            </a:endParaRPr>
          </a:p>
          <a:p>
            <a:r>
              <a:rPr lang="en-US" sz="2400" dirty="0">
                <a:latin typeface="Calibri" pitchFamily="34" charset="0"/>
              </a:rPr>
              <a:t>3</a:t>
            </a:r>
            <a:r>
              <a:rPr lang="en-US" sz="2400" dirty="0" smtClean="0">
                <a:latin typeface="Calibri" pitchFamily="34" charset="0"/>
              </a:rPr>
              <a:t>. Management Approaches</a:t>
            </a:r>
          </a:p>
          <a:p>
            <a:endParaRPr lang="en-US" sz="2400" dirty="0">
              <a:latin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</a:rPr>
              <a:t>4. Monitoring</a:t>
            </a:r>
          </a:p>
          <a:p>
            <a:endParaRPr lang="en-US" sz="2400" dirty="0">
              <a:latin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</a:rPr>
              <a:t>5. Project Status</a:t>
            </a:r>
          </a:p>
        </p:txBody>
      </p:sp>
      <p:pic>
        <p:nvPicPr>
          <p:cNvPr id="4" name="Picture 3" descr="TransparentLogo-01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> Outline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  <a:p>
            <a:endParaRPr lang="en-US" sz="2400" dirty="0">
              <a:latin typeface="Calibri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08104" y="1679436"/>
            <a:ext cx="3384376" cy="4221088"/>
            <a:chOff x="5508104" y="1679436"/>
            <a:chExt cx="3384376" cy="422108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08104" y="1679436"/>
              <a:ext cx="3383358" cy="422108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702821" y="5500414"/>
              <a:ext cx="118965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Golden Eagle</a:t>
              </a:r>
            </a:p>
            <a:p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84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> 1</a:t>
            </a:r>
            <a:r>
              <a:rPr lang="en-US" sz="2400" b="1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>Issues/background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  <a:p>
            <a:endParaRPr lang="en-US" sz="2400" dirty="0"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3568" y="1484784"/>
            <a:ext cx="5221075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Calibri" pitchFamily="34" charset="0"/>
              </a:rPr>
              <a:t>Current legislation on breeding birds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b="1" dirty="0" smtClean="0">
                <a:latin typeface="Calibri" pitchFamily="34" charset="0"/>
              </a:rPr>
              <a:t>Migratory Bird Act</a:t>
            </a:r>
          </a:p>
          <a:p>
            <a:pPr marL="457200" indent="-1841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“… the harming of migratory birds and the disturbance or destruction of their nests and eggs”. </a:t>
            </a:r>
            <a:endParaRPr lang="en-US" sz="2000" dirty="0" smtClean="0">
              <a:latin typeface="Calibri" pitchFamily="34" charset="0"/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 startAt="2"/>
            </a:pPr>
            <a:r>
              <a:rPr lang="en-US" sz="2400" b="1" dirty="0" smtClean="0">
                <a:latin typeface="Calibri" pitchFamily="34" charset="0"/>
              </a:rPr>
              <a:t>BC Wildlife Act</a:t>
            </a:r>
          </a:p>
          <a:p>
            <a:pPr marL="444500" indent="-1714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/>
              <a:t>“a person commits an offense if the person …destroys (a) a bird or its egg, … or (c) a nest of a bird … when the nest is occupied by a bird or its </a:t>
            </a:r>
            <a:r>
              <a:rPr lang="en-US" sz="2000" dirty="0" smtClean="0"/>
              <a:t>egg</a:t>
            </a:r>
          </a:p>
          <a:p>
            <a:pPr marL="534988" indent="-261938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000000"/>
                </a:solidFill>
              </a:rPr>
              <a:t>Herons, Osprey, Eagle protected year around</a:t>
            </a:r>
          </a:p>
          <a:p>
            <a:pPr>
              <a:spcBef>
                <a:spcPts val="600"/>
              </a:spcBef>
            </a:pPr>
            <a:endParaRPr lang="en-US" sz="2400" dirty="0">
              <a:latin typeface="Calibri" pitchFamily="34" charset="0"/>
            </a:endParaRPr>
          </a:p>
        </p:txBody>
      </p:sp>
      <p:pic>
        <p:nvPicPr>
          <p:cNvPr id="4" name="Picture 3" descr="TransparentLogo-01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902828" y="3505562"/>
            <a:ext cx="1241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Peregrine Falcon</a:t>
            </a:r>
          </a:p>
          <a:p>
            <a:r>
              <a:rPr lang="en-US" sz="1000" dirty="0" smtClean="0">
                <a:solidFill>
                  <a:schemeClr val="bg1"/>
                </a:solidFill>
              </a:rPr>
              <a:t>Photo: John Deal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4329" y="1665728"/>
            <a:ext cx="3184967" cy="21233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01451" y="3429000"/>
            <a:ext cx="1404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Yellow Warbler Nest</a:t>
            </a:r>
          </a:p>
          <a:p>
            <a:pPr algn="ctr"/>
            <a:r>
              <a:rPr lang="en-US" sz="1000" dirty="0" smtClean="0">
                <a:solidFill>
                  <a:schemeClr val="bg1"/>
                </a:solidFill>
              </a:rPr>
              <a:t>Photo: John Deal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904643" y="3907588"/>
            <a:ext cx="3117461" cy="2113700"/>
            <a:chOff x="5904643" y="3907588"/>
            <a:chExt cx="3117461" cy="211370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04643" y="3907588"/>
              <a:ext cx="3117461" cy="2081552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683196" y="5621178"/>
              <a:ext cx="12411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Osprey</a:t>
              </a:r>
            </a:p>
            <a:p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070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700808"/>
            <a:ext cx="4752528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b="1" dirty="0" smtClean="0"/>
              <a:t>To Provide:</a:t>
            </a:r>
          </a:p>
          <a:p>
            <a:pPr marL="342900" lvl="0" indent="-342900">
              <a:buFont typeface="Wingdings" pitchFamily="2" charset="2"/>
              <a:buChar char="Ø"/>
            </a:pPr>
            <a:r>
              <a:rPr lang="en-US" sz="2000" dirty="0" smtClean="0"/>
              <a:t>Awareness </a:t>
            </a:r>
          </a:p>
          <a:p>
            <a:pPr lvl="0"/>
            <a:endParaRPr lang="en-US" sz="2000" dirty="0" smtClean="0"/>
          </a:p>
          <a:p>
            <a:pPr marL="342900" lvl="0" indent="-342900">
              <a:buFont typeface="Wingdings" pitchFamily="2" charset="2"/>
              <a:buChar char="Ø"/>
            </a:pPr>
            <a:r>
              <a:rPr lang="en-US" sz="2000" dirty="0" smtClean="0"/>
              <a:t>Minimize incidental take (avoidance)</a:t>
            </a:r>
          </a:p>
          <a:p>
            <a:pPr lvl="0"/>
            <a:endParaRPr lang="en-US" sz="2000" dirty="0" smtClean="0"/>
          </a:p>
          <a:p>
            <a:pPr marL="342900" lvl="0" indent="-342900">
              <a:buFont typeface="Wingdings" pitchFamily="2" charset="2"/>
              <a:buChar char="Ø"/>
            </a:pPr>
            <a:r>
              <a:rPr lang="en-US" sz="2000" dirty="0" smtClean="0"/>
              <a:t>Habitat Supply Options (mitigation)</a:t>
            </a:r>
            <a:endParaRPr lang="en-CA" sz="2000" dirty="0"/>
          </a:p>
          <a:p>
            <a:pPr lvl="0"/>
            <a:endParaRPr lang="en-US" sz="2000" dirty="0" smtClean="0"/>
          </a:p>
          <a:p>
            <a:pPr marL="342900" lvl="0" indent="-342900">
              <a:buFont typeface="Wingdings" pitchFamily="2" charset="2"/>
              <a:buChar char="Ø"/>
            </a:pPr>
            <a:r>
              <a:rPr lang="en-US" sz="2000" dirty="0" smtClean="0"/>
              <a:t>Monitoring Options </a:t>
            </a:r>
          </a:p>
          <a:p>
            <a:pPr lvl="0"/>
            <a:endParaRPr lang="en-US" sz="2000" i="1" dirty="0"/>
          </a:p>
          <a:p>
            <a:pPr lvl="0"/>
            <a:r>
              <a:rPr lang="en-US" sz="2000" i="1" dirty="0" smtClean="0"/>
              <a:t>Approach can be refined by tenure</a:t>
            </a:r>
            <a:r>
              <a:rPr lang="en-US" sz="2400" i="1" dirty="0" smtClean="0"/>
              <a:t> </a:t>
            </a:r>
            <a:endParaRPr lang="en-CA" sz="2400" i="1" dirty="0"/>
          </a:p>
        </p:txBody>
      </p:sp>
      <p:pic>
        <p:nvPicPr>
          <p:cNvPr id="4" name="Picture 3" descr="TransparentLogo-01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-36512" y="476672"/>
            <a:ext cx="9144000" cy="1200329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> 1. </a:t>
            </a:r>
            <a:r>
              <a:rPr lang="en-US" sz="2400" b="1" dirty="0" smtClean="0">
                <a:solidFill>
                  <a:schemeClr val="bg1"/>
                </a:solidFill>
              </a:rPr>
              <a:t>Issues/background: </a:t>
            </a:r>
          </a:p>
          <a:p>
            <a:r>
              <a:rPr lang="en-US" sz="2400" b="1" dirty="0">
                <a:solidFill>
                  <a:schemeClr val="bg1"/>
                </a:solidFill>
                <a:latin typeface="+mn-lt"/>
              </a:rPr>
              <a:t>	</a:t>
            </a:r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>Intent of project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  <a:p>
            <a:endParaRPr lang="en-US" sz="2400" dirty="0">
              <a:latin typeface="Calibr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580112" y="2276872"/>
            <a:ext cx="3493209" cy="2473536"/>
            <a:chOff x="6260473" y="1700808"/>
            <a:chExt cx="2992047" cy="194421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60473" y="1700808"/>
              <a:ext cx="2848031" cy="190333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344817" y="3244914"/>
              <a:ext cx="19077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Chestnut-backed Chickadee</a:t>
              </a:r>
            </a:p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50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76672"/>
            <a:ext cx="9144000" cy="830997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> 2. Approach:  Birds most sensitive to coastal forestry</a:t>
            </a:r>
            <a:endParaRPr lang="en-US" sz="2400" b="1" dirty="0">
              <a:solidFill>
                <a:schemeClr val="bg1"/>
              </a:solidFill>
              <a:latin typeface="+mn-lt"/>
            </a:endParaRPr>
          </a:p>
          <a:p>
            <a:endParaRPr lang="en-US" sz="2400" dirty="0"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3568" y="1449743"/>
            <a:ext cx="5005051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000" b="1" dirty="0" smtClean="0"/>
              <a:t>Determine Coastal Bird List</a:t>
            </a:r>
            <a:endParaRPr lang="en-US" sz="2000" b="1" dirty="0"/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 </a:t>
            </a:r>
            <a:r>
              <a:rPr lang="en-US" dirty="0" smtClean="0"/>
              <a:t>297 species</a:t>
            </a:r>
            <a:endParaRPr lang="en-US" dirty="0"/>
          </a:p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 211 native species breeding on Coast</a:t>
            </a:r>
            <a:endParaRPr lang="en-US" dirty="0"/>
          </a:p>
          <a:p>
            <a:pPr marL="457200" indent="-457200">
              <a:spcBef>
                <a:spcPts val="600"/>
              </a:spcBef>
              <a:buFont typeface="+mj-lt"/>
              <a:buAutoNum type="arabicPeriod" startAt="2"/>
            </a:pPr>
            <a:r>
              <a:rPr lang="en-US" sz="2000" b="1" dirty="0" smtClean="0"/>
              <a:t>Determine Habitat Requirements</a:t>
            </a:r>
            <a:endParaRPr lang="en-US" sz="2000" b="1" dirty="0"/>
          </a:p>
          <a:p>
            <a:pPr marL="457200" indent="-457200">
              <a:spcBef>
                <a:spcPts val="600"/>
              </a:spcBef>
              <a:buFont typeface="+mj-lt"/>
              <a:buAutoNum type="arabicPeriod" startAt="3"/>
            </a:pPr>
            <a:r>
              <a:rPr lang="en-US" sz="2000" b="1" dirty="0" smtClean="0"/>
              <a:t>Assign Species to Habitat Groups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00"/>
                </a:solidFill>
              </a:rPr>
              <a:t>1: Habitat Generalists</a:t>
            </a:r>
          </a:p>
          <a:p>
            <a:pPr marL="712788" lvl="1" indent="-255588">
              <a:spcBef>
                <a:spcPts val="600"/>
              </a:spcBef>
            </a:pPr>
            <a:r>
              <a:rPr lang="en-US" dirty="0" smtClean="0">
                <a:solidFill>
                  <a:srgbClr val="000000"/>
                </a:solidFill>
              </a:rPr>
              <a:t>2: Associated with broad habitat type and seral stages (conifer, deciduous, wetlands, riparian)</a:t>
            </a:r>
          </a:p>
          <a:p>
            <a:pPr marL="712788" lvl="1" indent="-255588">
              <a:spcBef>
                <a:spcPts val="600"/>
              </a:spcBef>
              <a:tabLst>
                <a:tab pos="712788" algn="l"/>
              </a:tabLst>
            </a:pPr>
            <a:r>
              <a:rPr lang="en-US" dirty="0" smtClean="0">
                <a:solidFill>
                  <a:srgbClr val="000000"/>
                </a:solidFill>
              </a:rPr>
              <a:t>3: Associated with habitat structures like cavities, understory and down wood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00"/>
                </a:solidFill>
              </a:rPr>
              <a:t>4: Associated with localized habitat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00"/>
                </a:solidFill>
              </a:rPr>
              <a:t>5: Associated with habitat pattern</a:t>
            </a:r>
          </a:p>
          <a:p>
            <a:pPr lvl="1">
              <a:spcBef>
                <a:spcPts val="600"/>
              </a:spcBef>
            </a:pPr>
            <a:r>
              <a:rPr lang="en-US" dirty="0" smtClean="0">
                <a:solidFill>
                  <a:srgbClr val="000000"/>
                </a:solidFill>
              </a:rPr>
              <a:t>6: Not affected by forestry and incidental</a:t>
            </a:r>
            <a:endParaRPr lang="en-US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4" name="Picture 3" descr="TransparentLogo-01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  <a:noFill/>
        </p:spPr>
      </p:pic>
      <p:grpSp>
        <p:nvGrpSpPr>
          <p:cNvPr id="3" name="Group 2"/>
          <p:cNvGrpSpPr/>
          <p:nvPr/>
        </p:nvGrpSpPr>
        <p:grpSpPr>
          <a:xfrm>
            <a:off x="5904643" y="3981395"/>
            <a:ext cx="3347877" cy="2183909"/>
            <a:chOff x="5904643" y="3981395"/>
            <a:chExt cx="3347877" cy="2183909"/>
          </a:xfrm>
        </p:grpSpPr>
        <p:pic>
          <p:nvPicPr>
            <p:cNvPr id="2050" name="Picture 2" descr="SPECIES AT RISK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4643" y="3981395"/>
              <a:ext cx="3131853" cy="2183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847855" y="5765194"/>
              <a:ext cx="1404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Marbled Murrelet</a:t>
              </a:r>
            </a:p>
            <a:p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0152" y="1458982"/>
            <a:ext cx="3059833" cy="244668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02828" y="3505562"/>
            <a:ext cx="1241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chemeClr val="bg1"/>
                </a:solidFill>
              </a:rPr>
              <a:t>Peregrine Falcon</a:t>
            </a:r>
          </a:p>
          <a:p>
            <a:r>
              <a:rPr lang="en-US" sz="1000" dirty="0" smtClean="0">
                <a:solidFill>
                  <a:schemeClr val="bg1"/>
                </a:solidFill>
              </a:rPr>
              <a:t>Photo: John Deal</a:t>
            </a:r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15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76672"/>
            <a:ext cx="9144000" cy="461665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3. Management Approaches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" name="Picture 3" descr="TransparentLogo-01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11560" y="1628800"/>
            <a:ext cx="44644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Three Main Steps 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Calibri" pitchFamily="34" charset="0"/>
              </a:rPr>
              <a:t>Avoid/conserve known nests</a:t>
            </a:r>
            <a:endParaRPr lang="en-US" sz="2400" dirty="0">
              <a:latin typeface="Calibri" pitchFamily="34" charset="0"/>
            </a:endParaRPr>
          </a:p>
          <a:p>
            <a:pPr marL="457200" indent="-457200">
              <a:buFont typeface="+mj-lt"/>
              <a:buAutoNum type="arabicParenR"/>
            </a:pPr>
            <a:endParaRPr lang="en-US" sz="24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Calibri" pitchFamily="34" charset="0"/>
              </a:rPr>
              <a:t>Assessing </a:t>
            </a:r>
            <a:r>
              <a:rPr lang="en-US" sz="2400" dirty="0" err="1">
                <a:latin typeface="Calibri" pitchFamily="34" charset="0"/>
              </a:rPr>
              <a:t>landbase</a:t>
            </a:r>
            <a:endParaRPr lang="en-US" sz="2400" dirty="0">
              <a:latin typeface="Calibri" pitchFamily="34" charset="0"/>
            </a:endParaRPr>
          </a:p>
          <a:p>
            <a:pPr marL="457200" indent="-457200">
              <a:buFont typeface="+mj-lt"/>
              <a:buAutoNum type="arabicParenR"/>
            </a:pPr>
            <a:endParaRPr lang="en-US" sz="2400" dirty="0" smtClean="0">
              <a:latin typeface="Calibri" pitchFamily="34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Calibri" pitchFamily="34" charset="0"/>
              </a:rPr>
              <a:t>Further </a:t>
            </a:r>
            <a:r>
              <a:rPr lang="en-US" sz="2400" dirty="0">
                <a:latin typeface="Calibri" pitchFamily="34" charset="0"/>
              </a:rPr>
              <a:t>avoidance </a:t>
            </a:r>
            <a:br>
              <a:rPr lang="en-US" sz="2400" dirty="0">
                <a:latin typeface="Calibri" pitchFamily="34" charset="0"/>
              </a:rPr>
            </a:br>
            <a:r>
              <a:rPr lang="en-US" sz="2400" dirty="0">
                <a:latin typeface="Calibri" pitchFamily="34" charset="0"/>
              </a:rPr>
              <a:t>and Mitigation options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364088" y="1844824"/>
            <a:ext cx="2728791" cy="3403685"/>
            <a:chOff x="4283350" y="3068960"/>
            <a:chExt cx="2728791" cy="340368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83350" y="3068960"/>
              <a:ext cx="2728791" cy="340368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495442" y="6053226"/>
              <a:ext cx="14528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Anna’s Hummingbird</a:t>
              </a:r>
            </a:p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000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76672"/>
            <a:ext cx="9144000" cy="461665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4. Monitoring Options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1259826"/>
            <a:ext cx="5292893" cy="44781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</a:pPr>
            <a:r>
              <a:rPr lang="en-US" sz="2400" dirty="0" smtClean="0">
                <a:latin typeface="Calibri" pitchFamily="34" charset="0"/>
              </a:rPr>
              <a:t>1) Habitat monitoring</a:t>
            </a: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amount</a:t>
            </a: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elements</a:t>
            </a: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patterns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>
                <a:latin typeface="Calibri" pitchFamily="34" charset="0"/>
              </a:rPr>
              <a:t>2) Species Monitoring</a:t>
            </a:r>
          </a:p>
          <a:p>
            <a:pPr marL="1258888" lvl="1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validate/refine assumptions</a:t>
            </a:r>
          </a:p>
          <a:p>
            <a:pPr marL="1258888" lvl="1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if habitat fall to low levels</a:t>
            </a:r>
          </a:p>
          <a:p>
            <a:pPr marL="1258888" lvl="1" indent="-3556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species with localized habitats 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>
                <a:latin typeface="Calibri" pitchFamily="34" charset="0"/>
              </a:rPr>
              <a:t>	- </a:t>
            </a:r>
            <a:r>
              <a:rPr lang="en-US" sz="2400" i="1" dirty="0" smtClean="0">
                <a:latin typeface="Calibri" pitchFamily="34" charset="0"/>
              </a:rPr>
              <a:t>targeted breeding birds surveys</a:t>
            </a:r>
          </a:p>
          <a:p>
            <a:pPr lvl="1">
              <a:spcBef>
                <a:spcPts val="600"/>
              </a:spcBef>
            </a:pPr>
            <a:r>
              <a:rPr lang="en-US" sz="2400" i="1" dirty="0">
                <a:latin typeface="Calibri" pitchFamily="34" charset="0"/>
              </a:rPr>
              <a:t>	</a:t>
            </a:r>
            <a:r>
              <a:rPr lang="en-US" sz="2400" i="1" dirty="0" smtClean="0">
                <a:latin typeface="Calibri" pitchFamily="34" charset="0"/>
              </a:rPr>
              <a:t>- use existing information</a:t>
            </a:r>
          </a:p>
        </p:txBody>
      </p:sp>
      <p:pic>
        <p:nvPicPr>
          <p:cNvPr id="4" name="Picture 3" descr="TransparentLogo-01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5940152" y="1484784"/>
            <a:ext cx="3060035" cy="4458817"/>
            <a:chOff x="5433134" y="1484784"/>
            <a:chExt cx="3567053" cy="445881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3134" y="1484784"/>
              <a:ext cx="3567053" cy="445881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486797" y="5500414"/>
              <a:ext cx="14046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Great Blue Heron</a:t>
              </a:r>
            </a:p>
            <a:p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24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76672"/>
            <a:ext cx="9144000" cy="461665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 4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. Monitoring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1628800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600"/>
              </a:spcBef>
            </a:pPr>
            <a:r>
              <a:rPr lang="en-US" sz="2400" dirty="0" smtClean="0">
                <a:latin typeface="Calibri" pitchFamily="34" charset="0"/>
              </a:rPr>
              <a:t>3) Success of conservation actions</a:t>
            </a: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Conserving habitats</a:t>
            </a: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Creating nesting sites</a:t>
            </a:r>
            <a:endParaRPr lang="en-US" sz="24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Restoring habitat</a:t>
            </a: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Maintaining stick nests</a:t>
            </a: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Buffering active nests</a:t>
            </a:r>
          </a:p>
          <a:p>
            <a:pPr marL="1257300" lvl="2" indent="-342900">
              <a:spcBef>
                <a:spcPts val="600"/>
              </a:spcBef>
              <a:buFont typeface="Courier New" pitchFamily="49" charset="0"/>
              <a:buChar char="o"/>
            </a:pPr>
            <a:r>
              <a:rPr lang="en-US" sz="2400" dirty="0" smtClean="0">
                <a:latin typeface="Calibri" pitchFamily="34" charset="0"/>
              </a:rPr>
              <a:t>Effectiveness of training</a:t>
            </a:r>
            <a:endParaRPr lang="en-US" sz="2400" i="1" dirty="0" smtClean="0">
              <a:latin typeface="Calibri" pitchFamily="34" charset="0"/>
            </a:endParaRPr>
          </a:p>
        </p:txBody>
      </p:sp>
      <p:pic>
        <p:nvPicPr>
          <p:cNvPr id="4" name="Picture 3" descr="TransparentLogo-01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  <a:noFill/>
        </p:spPr>
      </p:pic>
      <p:grpSp>
        <p:nvGrpSpPr>
          <p:cNvPr id="8" name="Group 7"/>
          <p:cNvGrpSpPr/>
          <p:nvPr/>
        </p:nvGrpSpPr>
        <p:grpSpPr>
          <a:xfrm>
            <a:off x="6156176" y="1484784"/>
            <a:ext cx="2836648" cy="4254972"/>
            <a:chOff x="6307353" y="1484784"/>
            <a:chExt cx="2836648" cy="425497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7353" y="1484784"/>
              <a:ext cx="2836648" cy="4254972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620001" y="5339646"/>
              <a:ext cx="14528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Western screech-owl</a:t>
              </a:r>
            </a:p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758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76672"/>
            <a:ext cx="9144000" cy="461665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 5</a:t>
            </a: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. Project Status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560" y="1412776"/>
            <a:ext cx="849694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Report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Final draft complete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Includes an EC review</a:t>
            </a:r>
          </a:p>
          <a:p>
            <a:endParaRPr lang="en-US" sz="2400" dirty="0">
              <a:latin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</a:rPr>
              <a:t>Upcoming</a:t>
            </a:r>
          </a:p>
          <a:p>
            <a:pPr marL="800100" lvl="2" indent="-342900">
              <a:buFont typeface="Arial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May 2016: Implementation</a:t>
            </a:r>
            <a:endParaRPr lang="en-US" sz="2000" dirty="0">
              <a:latin typeface="Calibri" pitchFamily="34" charset="0"/>
            </a:endParaRPr>
          </a:p>
        </p:txBody>
      </p:sp>
      <p:pic>
        <p:nvPicPr>
          <p:cNvPr id="4" name="Picture 3" descr="TransparentLogo-01.pn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  <a:noFill/>
        </p:spPr>
      </p:pic>
      <p:grpSp>
        <p:nvGrpSpPr>
          <p:cNvPr id="7" name="Group 6"/>
          <p:cNvGrpSpPr/>
          <p:nvPr/>
        </p:nvGrpSpPr>
        <p:grpSpPr>
          <a:xfrm>
            <a:off x="1116124" y="4292913"/>
            <a:ext cx="3131840" cy="2098346"/>
            <a:chOff x="1116124" y="4292913"/>
            <a:chExt cx="3131840" cy="209834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6124" y="4292913"/>
              <a:ext cx="3131840" cy="209197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024337" y="5991149"/>
              <a:ext cx="122362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Wood Duck</a:t>
              </a:r>
            </a:p>
            <a:p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32040" y="4281423"/>
            <a:ext cx="3192017" cy="2142242"/>
            <a:chOff x="4932040" y="4281423"/>
            <a:chExt cx="3192017" cy="214224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2040" y="4281423"/>
              <a:ext cx="3192017" cy="212578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611692" y="6023555"/>
              <a:ext cx="14528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Yellow Warbler</a:t>
              </a:r>
            </a:p>
            <a:p>
              <a:pPr algn="ctr"/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292080" y="973806"/>
            <a:ext cx="2488865" cy="3179877"/>
            <a:chOff x="6194650" y="973806"/>
            <a:chExt cx="2488865" cy="3179877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94650" y="973806"/>
              <a:ext cx="2488865" cy="3179877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295129" y="3664894"/>
              <a:ext cx="13883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>
                  <a:solidFill>
                    <a:schemeClr val="bg1"/>
                  </a:solidFill>
                </a:rPr>
                <a:t>Northern Goshawk</a:t>
              </a:r>
            </a:p>
            <a:p>
              <a:r>
                <a:rPr lang="en-US" sz="1000" dirty="0" smtClean="0">
                  <a:solidFill>
                    <a:schemeClr val="bg1"/>
                  </a:solidFill>
                </a:rPr>
                <a:t>Photo: John Deal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552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6592" y="-57293"/>
            <a:ext cx="10393437" cy="6928958"/>
          </a:xfrm>
          <a:prstGeom prst="rect">
            <a:avLst/>
          </a:prstGeom>
        </p:spPr>
      </p:pic>
      <p:pic>
        <p:nvPicPr>
          <p:cNvPr id="6" name="Picture 5" descr="TransparentLogo-01.png"/>
          <p:cNvPicPr>
            <a:picLocks noChangeAspect="1"/>
          </p:cNvPicPr>
          <p:nvPr/>
        </p:nvPicPr>
        <p:blipFill>
          <a:blip r:embed="rId4" cstate="email">
            <a:lum bright="10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1" y="5943601"/>
            <a:ext cx="1524000" cy="914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612576" y="1052736"/>
            <a:ext cx="10314434" cy="2062103"/>
          </a:xfrm>
          <a:prstGeom prst="rect">
            <a:avLst/>
          </a:prstGeom>
          <a:solidFill>
            <a:schemeClr val="tx1">
              <a:alpha val="5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endParaRPr lang="en-CA" sz="1200" b="1" dirty="0" smtClean="0">
              <a:solidFill>
                <a:schemeClr val="bg1"/>
              </a:solidFill>
            </a:endParaRPr>
          </a:p>
          <a:p>
            <a:pPr algn="ctr"/>
            <a:endParaRPr lang="en-CA" sz="2400" b="1" dirty="0">
              <a:solidFill>
                <a:schemeClr val="bg1"/>
              </a:solidFill>
            </a:endParaRPr>
          </a:p>
          <a:p>
            <a:pPr algn="ctr"/>
            <a:endParaRPr lang="en-CA" sz="1200" b="1" dirty="0" smtClean="0">
              <a:solidFill>
                <a:schemeClr val="bg1"/>
              </a:solidFill>
            </a:endParaRPr>
          </a:p>
          <a:p>
            <a:pPr algn="ctr"/>
            <a:r>
              <a:rPr lang="en-CA" sz="4000" b="1" dirty="0" smtClean="0">
                <a:solidFill>
                  <a:schemeClr val="bg1"/>
                </a:solidFill>
              </a:rPr>
              <a:t>Thank you</a:t>
            </a:r>
          </a:p>
          <a:p>
            <a:pPr algn="ctr"/>
            <a:r>
              <a:rPr lang="en-CA" sz="4000" b="1" dirty="0" smtClean="0">
                <a:solidFill>
                  <a:schemeClr val="bg1"/>
                </a:solidFill>
              </a:rPr>
              <a:t> </a:t>
            </a:r>
            <a:endParaRPr lang="en-CA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FPA Power Point Theme Slid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CFPA Power Point Theme Slide</Template>
  <TotalTime>4621</TotalTime>
  <Words>464</Words>
  <Application>Microsoft Office PowerPoint</Application>
  <PresentationFormat>On-screen Show (4:3)</PresentationFormat>
  <Paragraphs>127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CFPA Power Point Theme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Rowan, Chuck A FLNR:EX</cp:lastModifiedBy>
  <cp:revision>196</cp:revision>
  <cp:lastPrinted>2016-01-21T16:23:57Z</cp:lastPrinted>
  <dcterms:created xsi:type="dcterms:W3CDTF">2015-03-06T16:27:14Z</dcterms:created>
  <dcterms:modified xsi:type="dcterms:W3CDTF">2016-05-16T17:43:55Z</dcterms:modified>
</cp:coreProperties>
</file>